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993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748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762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8562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056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850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726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707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961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10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F4615-5414-49CA-8E18-7666D63F523C}" type="datetimeFigureOut">
              <a:rPr lang="en-CA" smtClean="0"/>
              <a:t>17/10/2017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DB980-0C44-4561-BDA8-CFF2104699C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882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The Mole: </a:t>
            </a:r>
            <a:b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It’s a Big Deal in Chemistry!</a:t>
            </a:r>
            <a:endParaRPr lang="en-CA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October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5994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Calculate the molar mass of the following compounds: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BaCl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</a:p>
          <a:p>
            <a:pPr marL="0" indent="0">
              <a:buNone/>
            </a:pPr>
            <a:endParaRPr lang="en-CA" sz="3200" baseline="-250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baseline="-250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AgNO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Ca(OH)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Al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24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972" y="365125"/>
            <a:ext cx="1103182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Changing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how many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to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how much it weighs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Moles (n) to mass (m):</a:t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1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mole of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has a mass of ___________ g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 moles should have a mass of ___________ g</a:t>
            </a:r>
          </a:p>
          <a:p>
            <a:pPr marL="0" indent="0">
              <a:buNone/>
            </a:pP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0.50 moles should have a mass of _________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g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(To do this, you simply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multiply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the mass of 1 mole (mm) by the number of moles (n)</a:t>
            </a: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This gives us the formula:   </a:t>
            </a:r>
            <a:r>
              <a:rPr lang="en-CA" sz="41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 = n x mm</a:t>
            </a:r>
            <a:endParaRPr lang="en-CA" sz="3200" dirty="0" smtClean="0">
              <a:solidFill>
                <a:srgbClr val="FF000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1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972" y="365125"/>
            <a:ext cx="1103182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Moles 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(n) to mass (m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):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m = n x mm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Change the following from moles to mass: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1.5 moles of  AgNO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0.45 moles of  Ca(OH)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2.54 moles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0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972" y="365125"/>
            <a:ext cx="1103182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Changing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how much it weighs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to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how many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Mass (m) 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to 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moles (n):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18.02 g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is _______ moles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36.04 g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 should be ________ moles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(To do this, you simply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divide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the mass (m) by the molar mass (mm))</a:t>
            </a: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This gives us the formula:   </a:t>
            </a:r>
            <a:r>
              <a:rPr lang="en-CA" sz="39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n = m ÷ mm     or     n = m/mm</a:t>
            </a:r>
            <a:endParaRPr lang="en-CA" sz="3200" dirty="0" smtClean="0">
              <a:solidFill>
                <a:srgbClr val="FF000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91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972" y="365125"/>
            <a:ext cx="1103182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Mass (m) 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to 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moles (n):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n </a:t>
            </a:r>
            <a:r>
              <a:rPr lang="en-CA" sz="48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= m/mm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Change the following from mass to moles: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16.0 g of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2.0 g of H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14.5 g of  O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</a:t>
            </a: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65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973" y="365125"/>
            <a:ext cx="11732652" cy="1325563"/>
          </a:xfrm>
        </p:spPr>
        <p:txBody>
          <a:bodyPr>
            <a:noAutofit/>
          </a:bodyPr>
          <a:lstStyle/>
          <a:p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Remember: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The </a:t>
            </a:r>
            <a:r>
              <a:rPr lang="en-CA" sz="48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mole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is a chemistry term that represents a crazy big number</a:t>
            </a: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CA" sz="3600" b="1" dirty="0" smtClean="0"/>
          </a:p>
          <a:p>
            <a:pPr marL="0" indent="0" algn="ctr">
              <a:buNone/>
            </a:pPr>
            <a:endParaRPr lang="en-CA" sz="3600" b="1" dirty="0"/>
          </a:p>
          <a:p>
            <a:pPr marL="0" indent="0" algn="ctr">
              <a:buNone/>
            </a:pPr>
            <a:r>
              <a:rPr lang="en-CA" sz="5400" b="1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602,000,000,000,000,000,000,000</a:t>
            </a: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=</a:t>
            </a:r>
          </a:p>
          <a:p>
            <a:pPr marL="0" indent="0" algn="ctr">
              <a:buNone/>
            </a:pPr>
            <a:r>
              <a:rPr lang="en-CA" sz="54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 mole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1963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Why do we need the mole in chemistry?</a:t>
            </a: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It is EASIER</a:t>
            </a: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Just like it is easier to say you want 2 dozen donuts rather than 24 donuts,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It is way easier to say that you just drank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28 moles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of water (equivalent to a half a litre) than to say that you just drank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16,700,000,000,000,000,000,000,000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molecules of water! 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7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Every time you see the term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mole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think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an unbelievably huge </a:t>
            </a:r>
            <a:r>
              <a:rPr lang="en-CA" sz="4800" i="1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number of </a:t>
            </a:r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things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.</a:t>
            </a:r>
            <a: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For example: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 donuts – I can eat that much!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 dozen donuts – I can’t eat that much but I can share!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 moles of donuts – I can’t even share that with every person in the world!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That’s 1,200,000,000,000,000,000,000,000 donuts for me</a:t>
            </a:r>
          </a:p>
          <a:p>
            <a:pPr marL="0" indent="0" algn="ctr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OR 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158,000,000,000,000 donuts for each person in the world!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1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i="1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Counting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by massing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In the jelly belly activity, you “counted” the number of jelly bellies by massing them. All you needed to know was the </a:t>
            </a:r>
            <a:r>
              <a:rPr lang="en-CA" sz="32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mass of 1 jelly belly </a:t>
            </a: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and the </a:t>
            </a:r>
            <a:r>
              <a:rPr lang="en-CA" sz="3200" dirty="0">
                <a:solidFill>
                  <a:srgbClr val="FF0000"/>
                </a:solidFill>
                <a:latin typeface="Adobe Garamond Pro Bold" panose="02020702060506020403" pitchFamily="18" charset="0"/>
              </a:rPr>
              <a:t>total mass of all of them</a:t>
            </a:r>
            <a: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  <a:t>.</a:t>
            </a:r>
            <a:br>
              <a:rPr lang="en-CA" sz="3200" dirty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We can do the same thing in chemistry. We just need to know the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mass of 1 mole of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the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substance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and the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mass of the substance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and we can determine how many molecules are in the substance.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72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How do we know the mass of 1 mole of a substance?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It’s easy! It is right on the periodic table.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For example: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The mass of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1 mole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of sodium (remember we are talking about a HUGE number of sodium atoms) is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22.99 g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.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It is called the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molar mass of sodium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. It is written as:</a:t>
            </a:r>
          </a:p>
          <a:p>
            <a:pPr marL="0" indent="0">
              <a:buNone/>
            </a:pP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= 22.99 g/mole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0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Molar mass of elements: </a:t>
            </a:r>
            <a:r>
              <a:rPr lang="en-CA" sz="48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the mass of 1 mole of atoms of the element 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(6.02 x 10</a:t>
            </a:r>
            <a:r>
              <a:rPr lang="en-CA" sz="4800" baseline="30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23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)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Look up the molar mass of the following elements: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Aluminum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Chlorine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Oxygen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Carbon</a:t>
            </a: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Hydrogen</a:t>
            </a:r>
          </a:p>
          <a:p>
            <a:pPr marL="0" indent="0">
              <a:buNone/>
            </a:pPr>
            <a:endParaRPr lang="en-CA" sz="3200" dirty="0" smtClean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67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Molar mass of compounds: </a:t>
            </a:r>
            <a:r>
              <a:rPr lang="en-CA" sz="48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the mass of 1 mole of the compound</a:t>
            </a:r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/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1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is made up of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 and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Cl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10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are made up of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Na’s and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Cl’s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1 mole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of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is made up of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_______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of Na and 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______</a:t>
            </a:r>
            <a:r>
              <a:rPr lang="en-CA" sz="3200" dirty="0" smtClean="0">
                <a:solidFill>
                  <a:srgbClr val="FF0000"/>
                </a:solidFill>
                <a:latin typeface="Adobe Garamond Pro Bold" panose="02020702060506020403" pitchFamily="18" charset="0"/>
              </a:rPr>
              <a:t>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of Cl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 =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Na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+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= 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60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Here’s another example:</a:t>
            </a:r>
            <a:br>
              <a:rPr lang="en-CA" sz="48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</a:br>
            <a:endParaRPr lang="en-CA" sz="48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 AlCl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is made up of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___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Al and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___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Cl’s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1 mole of AlCl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3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is made up of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___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mole of Al and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___ 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moles of Cl</a:t>
            </a:r>
          </a:p>
          <a:p>
            <a:pPr marL="0" indent="0">
              <a:buNone/>
            </a:pP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  <a:p>
            <a:pPr marL="0" indent="0">
              <a:buNone/>
            </a:pP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AlCl3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 =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Al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+ 3 x </a:t>
            </a:r>
            <a:r>
              <a:rPr lang="en-CA" sz="32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mm</a:t>
            </a:r>
            <a:r>
              <a:rPr lang="en-CA" sz="3200" baseline="-25000" dirty="0" err="1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Cl</a:t>
            </a:r>
            <a:r>
              <a:rPr lang="en-CA" sz="3200" dirty="0" smtClean="0">
                <a:solidFill>
                  <a:srgbClr val="0070C0"/>
                </a:solidFill>
                <a:latin typeface="Adobe Garamond Pro Bold" panose="02020702060506020403" pitchFamily="18" charset="0"/>
              </a:rPr>
              <a:t> = </a:t>
            </a:r>
            <a:endParaRPr lang="en-CA" sz="3200" dirty="0">
              <a:solidFill>
                <a:srgbClr val="0070C0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6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565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Adobe Garamond Pro Bold</vt:lpstr>
      <vt:lpstr>Arial</vt:lpstr>
      <vt:lpstr>Calibri</vt:lpstr>
      <vt:lpstr>Calibri Light</vt:lpstr>
      <vt:lpstr>Office Theme</vt:lpstr>
      <vt:lpstr>The Mole:  It’s a Big Deal in Chemistry!</vt:lpstr>
      <vt:lpstr>Remember: The mole is a chemistry term that represents a crazy big number</vt:lpstr>
      <vt:lpstr>Why do we need the mole in chemistry?</vt:lpstr>
      <vt:lpstr>Every time you see the term mole think an unbelievably huge number of things. </vt:lpstr>
      <vt:lpstr>Counting by massing </vt:lpstr>
      <vt:lpstr>How do we know the mass of 1 mole of a substance? </vt:lpstr>
      <vt:lpstr>Molar mass of elements: the mass of 1 mole of atoms of the element (6.02 x 1023) </vt:lpstr>
      <vt:lpstr>Molar mass of compounds: the mass of 1 mole of the compound </vt:lpstr>
      <vt:lpstr>Here’s another example: </vt:lpstr>
      <vt:lpstr>Calculate the molar mass of the following compounds: </vt:lpstr>
      <vt:lpstr>  Changing how many to how much it weighs Moles (n) to mass (m):  </vt:lpstr>
      <vt:lpstr>  Moles (n) to mass (m): m = n x mm   </vt:lpstr>
      <vt:lpstr>  Changing how much it weighs to how many: Mass (m) to moles (n):   </vt:lpstr>
      <vt:lpstr>    Mass (m) to moles (n): n = m/mm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Mole</dc:title>
  <dc:creator>Darlene is Beautiful</dc:creator>
  <cp:lastModifiedBy>Darlene Wall [Staff]</cp:lastModifiedBy>
  <cp:revision>56</cp:revision>
  <dcterms:created xsi:type="dcterms:W3CDTF">2017-10-15T22:26:35Z</dcterms:created>
  <dcterms:modified xsi:type="dcterms:W3CDTF">2017-10-17T14:34:44Z</dcterms:modified>
</cp:coreProperties>
</file>